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8"/>
  </p:handoutMasterIdLst>
  <p:sldIdLst>
    <p:sldId id="256" r:id="rId2"/>
    <p:sldId id="261" r:id="rId3"/>
    <p:sldId id="258" r:id="rId4"/>
    <p:sldId id="259" r:id="rId5"/>
    <p:sldId id="260"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 d="1"/>
        <a:sy n="1" d="1"/>
      </p:scale>
      <p:origin x="0" y="0"/>
    </p:cViewPr>
  </p:notesTextViewPr>
  <p:notesViewPr>
    <p:cSldViewPr>
      <p:cViewPr varScale="1">
        <p:scale>
          <a:sx n="70" d="100"/>
          <a:sy n="70" d="100"/>
        </p:scale>
        <p:origin x="-2814"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0EDDBB7-75CB-4B10-B9E3-C65C16748336}" type="datetimeFigureOut">
              <a:rPr lang="en-AU" smtClean="0"/>
              <a:pPr/>
              <a:t>13/10/2011</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CCC8175-785B-496D-8527-B331777A37A7}" type="slidenum">
              <a:rPr lang="en-AU" smtClean="0"/>
              <a:pPr/>
              <a:t>‹#›</a:t>
            </a:fld>
            <a:endParaRPr lang="en-AU"/>
          </a:p>
        </p:txBody>
      </p:sp>
    </p:spTree>
    <p:extLst>
      <p:ext uri="{BB962C8B-B14F-4D97-AF65-F5344CB8AC3E}">
        <p14:creationId xmlns:p14="http://schemas.microsoft.com/office/powerpoint/2010/main" xmlns="" val="248381456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3D0B2290-6BCA-465B-AC63-CEE163999417}" type="datetimeFigureOut">
              <a:rPr lang="en-AU" smtClean="0"/>
              <a:pPr/>
              <a:t>13/10/2011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E48026C-14DB-438F-A73A-B61ADDEFA5CF}" type="slidenum">
              <a:rPr lang="en-AU" smtClean="0"/>
              <a:pPr/>
              <a:t>‹#›</a:t>
            </a:fld>
            <a:endParaRPr lang="en-AU"/>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0B2290-6BCA-465B-AC63-CEE163999417}" type="datetimeFigureOut">
              <a:rPr lang="en-AU" smtClean="0"/>
              <a:pPr/>
              <a:t>13/10/2011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E48026C-14DB-438F-A73A-B61ADDEFA5CF}"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0B2290-6BCA-465B-AC63-CEE163999417}" type="datetimeFigureOut">
              <a:rPr lang="en-AU" smtClean="0"/>
              <a:pPr/>
              <a:t>13/10/2011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E48026C-14DB-438F-A73A-B61ADDEFA5CF}"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0B2290-6BCA-465B-AC63-CEE163999417}" type="datetimeFigureOut">
              <a:rPr lang="en-AU" smtClean="0"/>
              <a:pPr/>
              <a:t>13/10/2011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E48026C-14DB-438F-A73A-B61ADDEFA5CF}"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3D0B2290-6BCA-465B-AC63-CEE163999417}" type="datetimeFigureOut">
              <a:rPr lang="en-AU" smtClean="0"/>
              <a:pPr/>
              <a:t>13/10/2011</a:t>
            </a:fld>
            <a:endParaRPr lang="en-AU"/>
          </a:p>
        </p:txBody>
      </p:sp>
      <p:sp>
        <p:nvSpPr>
          <p:cNvPr id="91" name="Footer Placeholder 90"/>
          <p:cNvSpPr>
            <a:spLocks noGrp="1"/>
          </p:cNvSpPr>
          <p:nvPr>
            <p:ph type="ftr" sz="quarter" idx="11"/>
          </p:nvPr>
        </p:nvSpPr>
        <p:spPr/>
        <p:txBody>
          <a:bodyPr/>
          <a:lstStyle/>
          <a:p>
            <a:endParaRPr lang="en-AU"/>
          </a:p>
        </p:txBody>
      </p:sp>
      <p:sp>
        <p:nvSpPr>
          <p:cNvPr id="92" name="Slide Number Placeholder 91"/>
          <p:cNvSpPr>
            <a:spLocks noGrp="1"/>
          </p:cNvSpPr>
          <p:nvPr>
            <p:ph type="sldNum" sz="quarter" idx="12"/>
          </p:nvPr>
        </p:nvSpPr>
        <p:spPr/>
        <p:txBody>
          <a:bodyPr/>
          <a:lstStyle/>
          <a:p>
            <a:fld id="{1E48026C-14DB-438F-A73A-B61ADDEFA5CF}"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D0B2290-6BCA-465B-AC63-CEE163999417}" type="datetimeFigureOut">
              <a:rPr lang="en-AU" smtClean="0"/>
              <a:pPr/>
              <a:t>13/10/2011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E48026C-14DB-438F-A73A-B61ADDEFA5CF}"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D0B2290-6BCA-465B-AC63-CEE163999417}" type="datetimeFigureOut">
              <a:rPr lang="en-AU" smtClean="0"/>
              <a:pPr/>
              <a:t>13/10/2011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1E48026C-14DB-438F-A73A-B61ADDEFA5CF}"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0B2290-6BCA-465B-AC63-CEE163999417}" type="datetimeFigureOut">
              <a:rPr lang="en-AU" smtClean="0"/>
              <a:pPr/>
              <a:t>13/10/2011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1E48026C-14DB-438F-A73A-B61ADDEFA5CF}"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0B2290-6BCA-465B-AC63-CEE163999417}" type="datetimeFigureOut">
              <a:rPr lang="en-AU" smtClean="0"/>
              <a:pPr/>
              <a:t>13/10/2011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1E48026C-14DB-438F-A73A-B61ADDEFA5CF}"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D0B2290-6BCA-465B-AC63-CEE163999417}" type="datetimeFigureOut">
              <a:rPr lang="en-AU" smtClean="0"/>
              <a:pPr/>
              <a:t>13/10/2011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E48026C-14DB-438F-A73A-B61ADDEFA5CF}" type="slidenum">
              <a:rPr lang="en-AU" smtClean="0"/>
              <a:pPr/>
              <a:t>‹#›</a:t>
            </a:fld>
            <a:endParaRPr lang="en-AU"/>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3D0B2290-6BCA-465B-AC63-CEE163999417}" type="datetimeFigureOut">
              <a:rPr lang="en-AU" smtClean="0"/>
              <a:pPr/>
              <a:t>13/10/2011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E48026C-14DB-438F-A73A-B61ADDEFA5CF}" type="slidenum">
              <a:rPr lang="en-AU" smtClean="0"/>
              <a:pPr/>
              <a:t>‹#›</a:t>
            </a:fld>
            <a:endParaRPr lang="en-AU"/>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3D0B2290-6BCA-465B-AC63-CEE163999417}" type="datetimeFigureOut">
              <a:rPr lang="en-AU" smtClean="0"/>
              <a:pPr/>
              <a:t>13/10/2011</a:t>
            </a:fld>
            <a:endParaRPr lang="en-AU"/>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AU"/>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1E48026C-14DB-438F-A73A-B61ADDEFA5CF}" type="slidenum">
              <a:rPr lang="en-AU" smtClean="0"/>
              <a:pPr/>
              <a:t>‹#›</a:t>
            </a:fld>
            <a:endParaRPr lang="en-A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Acupuncture" TargetMode="External"/><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hyperlink" Target="http://www.healthinsite.gov.au/topics/Acupuncture" TargetMode="External"/><Relationship Id="rId4" Type="http://schemas.openxmlformats.org/officeDocument/2006/relationships/hyperlink" Target="http://www.betterhealth.vic.gov.au/bhcv2/bhcarticles.nsf/pages/Acupunctur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2">
                <a:tint val="83000"/>
                <a:shade val="97000"/>
                <a:satMod val="230000"/>
              </a:schemeClr>
            </a:gs>
            <a:gs pos="100000">
              <a:schemeClr val="bg2">
                <a:shade val="35000"/>
                <a:satMod val="250000"/>
              </a:schemeClr>
            </a:gs>
          </a:gsLst>
          <a:path path="circle">
            <a:fillToRect l="15000" t="50000" r="85000" b="60000"/>
          </a:path>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solidFill>
                  <a:srgbClr val="996633"/>
                </a:solidFill>
              </a:rPr>
              <a:t>Acupuncture</a:t>
            </a:r>
            <a:endParaRPr lang="en-AU" dirty="0">
              <a:solidFill>
                <a:srgbClr val="996633"/>
              </a:solidFill>
            </a:endParaRPr>
          </a:p>
        </p:txBody>
      </p:sp>
      <p:sp>
        <p:nvSpPr>
          <p:cNvPr id="3" name="Subtitle 2"/>
          <p:cNvSpPr>
            <a:spLocks noGrp="1"/>
          </p:cNvSpPr>
          <p:nvPr>
            <p:ph type="subTitle" idx="1"/>
          </p:nvPr>
        </p:nvSpPr>
        <p:spPr/>
        <p:txBody>
          <a:bodyPr/>
          <a:lstStyle/>
          <a:p>
            <a:r>
              <a:rPr lang="en-AU" dirty="0" smtClean="0">
                <a:solidFill>
                  <a:srgbClr val="996633"/>
                </a:solidFill>
              </a:rPr>
              <a:t>Presented by </a:t>
            </a:r>
            <a:r>
              <a:rPr lang="en-AU" dirty="0" err="1" smtClean="0">
                <a:solidFill>
                  <a:srgbClr val="996633"/>
                </a:solidFill>
              </a:rPr>
              <a:t>Jziggy</a:t>
            </a:r>
            <a:r>
              <a:rPr lang="en-AU" dirty="0" smtClean="0">
                <a:solidFill>
                  <a:srgbClr val="996633"/>
                </a:solidFill>
              </a:rPr>
              <a:t> </a:t>
            </a:r>
            <a:r>
              <a:rPr lang="en-AU" dirty="0" err="1" smtClean="0">
                <a:solidFill>
                  <a:srgbClr val="996633"/>
                </a:solidFill>
              </a:rPr>
              <a:t>Cajucom</a:t>
            </a:r>
            <a:r>
              <a:rPr lang="en-AU" dirty="0" smtClean="0">
                <a:solidFill>
                  <a:srgbClr val="996633"/>
                </a:solidFill>
              </a:rPr>
              <a:t> and </a:t>
            </a:r>
            <a:r>
              <a:rPr lang="en-AU" dirty="0" err="1" smtClean="0">
                <a:solidFill>
                  <a:srgbClr val="996633"/>
                </a:solidFill>
              </a:rPr>
              <a:t>Jzappy</a:t>
            </a:r>
            <a:r>
              <a:rPr lang="en-AU" dirty="0" smtClean="0">
                <a:solidFill>
                  <a:srgbClr val="996633"/>
                </a:solidFill>
              </a:rPr>
              <a:t> </a:t>
            </a:r>
            <a:r>
              <a:rPr lang="en-AU" dirty="0" err="1" smtClean="0">
                <a:solidFill>
                  <a:srgbClr val="996633"/>
                </a:solidFill>
              </a:rPr>
              <a:t>Cajucom</a:t>
            </a:r>
            <a:endParaRPr lang="en-AU" dirty="0">
              <a:solidFill>
                <a:srgbClr val="996633"/>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64088" y="182409"/>
            <a:ext cx="3540993" cy="23824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136367" y="2807419"/>
            <a:ext cx="2675994" cy="18230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228184" y="4963616"/>
            <a:ext cx="2590166" cy="16561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1422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79712" y="908720"/>
            <a:ext cx="5410944" cy="648072"/>
          </a:xfrm>
        </p:spPr>
        <p:txBody>
          <a:bodyPr/>
          <a:lstStyle/>
          <a:p>
            <a:r>
              <a:rPr lang="en-AU" dirty="0" smtClean="0"/>
              <a:t>When it was developed?</a:t>
            </a:r>
            <a:endParaRPr lang="en-AU" dirty="0"/>
          </a:p>
        </p:txBody>
      </p:sp>
      <p:sp>
        <p:nvSpPr>
          <p:cNvPr id="4" name="TextBox 3"/>
          <p:cNvSpPr txBox="1"/>
          <p:nvPr/>
        </p:nvSpPr>
        <p:spPr>
          <a:xfrm>
            <a:off x="1331640" y="1988840"/>
            <a:ext cx="4464496" cy="2862322"/>
          </a:xfrm>
          <a:prstGeom prst="rect">
            <a:avLst/>
          </a:prstGeom>
          <a:noFill/>
        </p:spPr>
        <p:txBody>
          <a:bodyPr wrap="square" rtlCol="0">
            <a:spAutoFit/>
          </a:bodyPr>
          <a:lstStyle/>
          <a:p>
            <a:r>
              <a:rPr lang="en-AU" dirty="0" smtClean="0"/>
              <a:t>The first recorded attempt treating disease dates back to about 1500 BC during the Shang dynasty. However, Acupuncture has a clearly recorded history of about 2,000 years, but some authorities claim that it has been practiced in China for some 4,000 years. In fact, Chinese believed that the practice of acupuncture began during the Stone Age (when stone knives or sharp edged tools was made).</a:t>
            </a:r>
            <a:endParaRPr lang="en-AU"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796136" y="1757806"/>
            <a:ext cx="2165226" cy="26478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466582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62672" y="889450"/>
            <a:ext cx="2602632" cy="539417"/>
          </a:xfrm>
        </p:spPr>
        <p:txBody>
          <a:bodyPr>
            <a:normAutofit fontScale="90000"/>
          </a:bodyPr>
          <a:lstStyle/>
          <a:p>
            <a:r>
              <a:rPr lang="en-AU" dirty="0" smtClean="0"/>
              <a:t>What it is?</a:t>
            </a:r>
            <a:endParaRPr lang="en-AU" dirty="0"/>
          </a:p>
        </p:txBody>
      </p:sp>
      <p:sp>
        <p:nvSpPr>
          <p:cNvPr id="4" name="TextBox 3"/>
          <p:cNvSpPr txBox="1"/>
          <p:nvPr/>
        </p:nvSpPr>
        <p:spPr>
          <a:xfrm>
            <a:off x="1115616" y="1412776"/>
            <a:ext cx="6912768" cy="5324535"/>
          </a:xfrm>
          <a:prstGeom prst="rect">
            <a:avLst/>
          </a:prstGeom>
          <a:noFill/>
        </p:spPr>
        <p:txBody>
          <a:bodyPr wrap="square" rtlCol="0">
            <a:spAutoFit/>
          </a:bodyPr>
          <a:lstStyle/>
          <a:p>
            <a:r>
              <a:rPr lang="en-AU" dirty="0" smtClean="0">
                <a:effectLst/>
                <a:latin typeface="Calibri"/>
                <a:ea typeface="Calibri"/>
                <a:cs typeface="Times New Roman"/>
              </a:rPr>
              <a:t>	</a:t>
            </a:r>
            <a:r>
              <a:rPr lang="en-AU" sz="2000" dirty="0" smtClean="0">
                <a:effectLst/>
                <a:latin typeface="Calibri"/>
                <a:ea typeface="Calibri"/>
                <a:cs typeface="Times New Roman"/>
              </a:rPr>
              <a:t>Acupuncture </a:t>
            </a:r>
          </a:p>
          <a:p>
            <a:r>
              <a:rPr lang="en-AU" sz="2000" dirty="0" smtClean="0">
                <a:effectLst/>
                <a:latin typeface="Calibri"/>
                <a:ea typeface="Calibri"/>
                <a:cs typeface="Times New Roman"/>
              </a:rPr>
              <a:t>is one of the traditional</a:t>
            </a:r>
          </a:p>
          <a:p>
            <a:r>
              <a:rPr lang="en-AU" sz="2000" dirty="0" smtClean="0">
                <a:effectLst/>
                <a:latin typeface="Calibri"/>
                <a:ea typeface="Calibri"/>
                <a:cs typeface="Times New Roman"/>
              </a:rPr>
              <a:t>Chinese medicines.</a:t>
            </a:r>
          </a:p>
          <a:p>
            <a:r>
              <a:rPr lang="en-AU" sz="2000" dirty="0" smtClean="0">
                <a:effectLst/>
                <a:latin typeface="Calibri"/>
                <a:ea typeface="Calibri"/>
                <a:cs typeface="Times New Roman"/>
              </a:rPr>
              <a:t>Acupuncture</a:t>
            </a:r>
            <a:r>
              <a:rPr lang="en-AU" sz="2000" dirty="0">
                <a:latin typeface="Calibri"/>
                <a:ea typeface="Calibri"/>
                <a:cs typeface="Times New Roman"/>
              </a:rPr>
              <a:t> </a:t>
            </a:r>
            <a:r>
              <a:rPr lang="en-AU" sz="2000" dirty="0" smtClean="0">
                <a:effectLst/>
                <a:latin typeface="Calibri"/>
                <a:ea typeface="Calibri"/>
                <a:cs typeface="Times New Roman"/>
              </a:rPr>
              <a:t>involves </a:t>
            </a:r>
          </a:p>
          <a:p>
            <a:r>
              <a:rPr lang="en-AU" sz="2000" dirty="0" smtClean="0">
                <a:effectLst/>
                <a:latin typeface="Calibri"/>
                <a:ea typeface="Calibri"/>
                <a:cs typeface="Times New Roman"/>
              </a:rPr>
              <a:t>Inserting very fine </a:t>
            </a:r>
          </a:p>
          <a:p>
            <a:r>
              <a:rPr lang="en-AU" sz="2000" dirty="0" smtClean="0">
                <a:effectLst/>
                <a:latin typeface="Calibri"/>
                <a:ea typeface="Calibri"/>
                <a:cs typeface="Times New Roman"/>
              </a:rPr>
              <a:t>small </a:t>
            </a:r>
            <a:r>
              <a:rPr lang="en-AU" sz="2000" dirty="0" smtClean="0">
                <a:latin typeface="Calibri"/>
                <a:ea typeface="Calibri"/>
                <a:cs typeface="Times New Roman"/>
              </a:rPr>
              <a:t>needles </a:t>
            </a:r>
            <a:r>
              <a:rPr lang="en-AU" sz="2000" dirty="0" smtClean="0">
                <a:effectLst/>
                <a:latin typeface="Calibri"/>
                <a:ea typeface="Calibri"/>
                <a:cs typeface="Times New Roman"/>
              </a:rPr>
              <a:t>into various </a:t>
            </a:r>
          </a:p>
          <a:p>
            <a:r>
              <a:rPr lang="en-AU" sz="2000" dirty="0" smtClean="0">
                <a:effectLst/>
                <a:latin typeface="Calibri"/>
                <a:ea typeface="Calibri"/>
                <a:cs typeface="Times New Roman"/>
              </a:rPr>
              <a:t>points ("</a:t>
            </a:r>
            <a:r>
              <a:rPr lang="en-AU" sz="2000" dirty="0" err="1" smtClean="0">
                <a:effectLst/>
                <a:latin typeface="Calibri"/>
                <a:ea typeface="Calibri"/>
                <a:cs typeface="Times New Roman"/>
              </a:rPr>
              <a:t>acupoints</a:t>
            </a:r>
            <a:r>
              <a:rPr lang="en-AU" sz="2000" dirty="0" smtClean="0">
                <a:effectLst/>
                <a:latin typeface="Calibri"/>
                <a:ea typeface="Calibri"/>
                <a:cs typeface="Times New Roman"/>
              </a:rPr>
              <a:t>") in the</a:t>
            </a:r>
          </a:p>
          <a:p>
            <a:r>
              <a:rPr lang="en-AU" sz="2000" dirty="0" smtClean="0">
                <a:effectLst/>
                <a:latin typeface="Calibri"/>
                <a:ea typeface="Calibri"/>
                <a:cs typeface="Times New Roman"/>
              </a:rPr>
              <a:t>body to stimulate nerve </a:t>
            </a:r>
          </a:p>
          <a:p>
            <a:r>
              <a:rPr lang="en-AU" sz="2000" dirty="0" smtClean="0">
                <a:latin typeface="Calibri"/>
                <a:ea typeface="Calibri"/>
                <a:cs typeface="Times New Roman"/>
              </a:rPr>
              <a:t>Impulses and cure specific</a:t>
            </a:r>
          </a:p>
          <a:p>
            <a:r>
              <a:rPr lang="en-AU" sz="2000" dirty="0" smtClean="0">
                <a:latin typeface="Calibri"/>
                <a:ea typeface="Calibri"/>
                <a:cs typeface="Times New Roman"/>
              </a:rPr>
              <a:t>diseases and conditions. </a:t>
            </a:r>
            <a:r>
              <a:rPr lang="en-AU" sz="2000" dirty="0" smtClean="0">
                <a:effectLst/>
                <a:latin typeface="Calibri"/>
                <a:ea typeface="Calibri"/>
                <a:cs typeface="Times New Roman"/>
              </a:rPr>
              <a:t>Traditional </a:t>
            </a:r>
          </a:p>
          <a:p>
            <a:r>
              <a:rPr lang="en-AU" sz="2000" dirty="0" smtClean="0">
                <a:effectLst/>
                <a:latin typeface="Calibri"/>
                <a:ea typeface="Calibri"/>
                <a:cs typeface="Times New Roman"/>
              </a:rPr>
              <a:t>Chinese acupuncture is based on the idea of 'qi' (vital energy) which is said to travel around the body along 'meridians' which the acupuncture points affect.</a:t>
            </a:r>
          </a:p>
          <a:p>
            <a:endParaRPr lang="en-AU" sz="2000" dirty="0" smtClean="0">
              <a:effectLst/>
              <a:latin typeface="Calibri"/>
              <a:ea typeface="Calibri"/>
              <a:cs typeface="Times New Roman"/>
            </a:endParaRPr>
          </a:p>
          <a:p>
            <a:endParaRPr lang="en-AU" sz="2000" dirty="0" smtClean="0">
              <a:effectLst/>
              <a:latin typeface="Calibri"/>
              <a:ea typeface="Calibri"/>
              <a:cs typeface="Times New Roman"/>
            </a:endParaRPr>
          </a:p>
          <a:p>
            <a:endParaRPr lang="en-AU" sz="2000" dirty="0" smtClean="0">
              <a:effectLst/>
              <a:latin typeface="Calibri"/>
              <a:ea typeface="Calibri"/>
              <a:cs typeface="Times New Roman"/>
            </a:endParaRPr>
          </a:p>
          <a:p>
            <a:endParaRPr lang="en-AU" sz="2000"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964632" y="1412776"/>
            <a:ext cx="4038600" cy="2695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2893266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95736" y="1052736"/>
            <a:ext cx="5040560" cy="864096"/>
          </a:xfrm>
        </p:spPr>
        <p:txBody>
          <a:bodyPr>
            <a:normAutofit fontScale="90000"/>
          </a:bodyPr>
          <a:lstStyle/>
          <a:p>
            <a:r>
              <a:rPr lang="en-AU" dirty="0" smtClean="0"/>
              <a:t>How it is able to improve </a:t>
            </a:r>
            <a:br>
              <a:rPr lang="en-AU" dirty="0" smtClean="0"/>
            </a:br>
            <a:r>
              <a:rPr lang="en-AU" dirty="0" smtClean="0"/>
              <a:t>or optimise health?</a:t>
            </a:r>
            <a:endParaRPr lang="en-AU" dirty="0"/>
          </a:p>
        </p:txBody>
      </p:sp>
      <p:sp>
        <p:nvSpPr>
          <p:cNvPr id="5" name="TextBox 4"/>
          <p:cNvSpPr txBox="1"/>
          <p:nvPr/>
        </p:nvSpPr>
        <p:spPr>
          <a:xfrm>
            <a:off x="1259632" y="2132856"/>
            <a:ext cx="6696744" cy="3416320"/>
          </a:xfrm>
          <a:prstGeom prst="rect">
            <a:avLst/>
          </a:prstGeom>
          <a:noFill/>
        </p:spPr>
        <p:txBody>
          <a:bodyPr wrap="square" rtlCol="0">
            <a:spAutoFit/>
          </a:bodyPr>
          <a:lstStyle/>
          <a:p>
            <a:r>
              <a:rPr lang="en-AU" dirty="0" smtClean="0"/>
              <a:t> </a:t>
            </a:r>
            <a:r>
              <a:rPr lang="en-AU" sz="2400" dirty="0" smtClean="0"/>
              <a:t>Acupuncture is widely used in china in the treatment of hay fever, headaches, ulcers, some type of blindness, arthritis, diarrhoea, and acupuncture. It is also used as a general anaesthetic during childbirth and some types of surgery. Unlike conventional anaesthesia, acupuncture does not reduce blood pressure or depress breathing, in addition the patient stays fully conscious and there’s no feeling of hangover and nausea.</a:t>
            </a:r>
            <a:endParaRPr lang="en-AU" sz="2400" dirty="0"/>
          </a:p>
        </p:txBody>
      </p:sp>
    </p:spTree>
    <p:extLst>
      <p:ext uri="{BB962C8B-B14F-4D97-AF65-F5344CB8AC3E}">
        <p14:creationId xmlns:p14="http://schemas.microsoft.com/office/powerpoint/2010/main" xmlns="" val="17634903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87624" y="831850"/>
            <a:ext cx="4032448" cy="580926"/>
          </a:xfrm>
        </p:spPr>
        <p:txBody>
          <a:bodyPr>
            <a:normAutofit fontScale="90000"/>
          </a:bodyPr>
          <a:lstStyle/>
          <a:p>
            <a:r>
              <a:rPr lang="en-AU" dirty="0" smtClean="0"/>
              <a:t>Any risk to health?</a:t>
            </a:r>
            <a:endParaRPr lang="en-AU" dirty="0"/>
          </a:p>
        </p:txBody>
      </p:sp>
      <p:sp>
        <p:nvSpPr>
          <p:cNvPr id="4" name="TextBox 3"/>
          <p:cNvSpPr txBox="1"/>
          <p:nvPr/>
        </p:nvSpPr>
        <p:spPr>
          <a:xfrm>
            <a:off x="1115616" y="1412776"/>
            <a:ext cx="3528392" cy="4339650"/>
          </a:xfrm>
          <a:prstGeom prst="rect">
            <a:avLst/>
          </a:prstGeom>
          <a:noFill/>
        </p:spPr>
        <p:txBody>
          <a:bodyPr wrap="square" rtlCol="0">
            <a:spAutoFit/>
          </a:bodyPr>
          <a:lstStyle/>
          <a:p>
            <a:r>
              <a:rPr lang="en-AU" sz="1100" dirty="0"/>
              <a:t>S</a:t>
            </a:r>
            <a:r>
              <a:rPr lang="en-AU" sz="1100" dirty="0" smtClean="0"/>
              <a:t>ome </a:t>
            </a:r>
            <a:r>
              <a:rPr lang="en-AU" sz="1100" dirty="0"/>
              <a:t>of the acupuncture risks associated when performed in-correctly</a:t>
            </a:r>
            <a:r>
              <a:rPr lang="en-AU" sz="1100" dirty="0" smtClean="0"/>
              <a:t>.</a:t>
            </a:r>
            <a:endParaRPr lang="en-AU" sz="1100" dirty="0"/>
          </a:p>
          <a:p>
            <a:pPr lvl="0"/>
            <a:r>
              <a:rPr lang="en-AU" sz="1100" b="1" dirty="0"/>
              <a:t>Shared needles:</a:t>
            </a:r>
            <a:r>
              <a:rPr lang="en-AU" sz="1100" dirty="0"/>
              <a:t> One of the main things to keep in mind that, accidents can happen any time. Sharing of needles can happen and this can be a real trouble. Hence, it is very necessary to know what kind of needles are being used by the therapist make it a point that you tell your acupuncturist not to use shared needles. </a:t>
            </a:r>
          </a:p>
          <a:p>
            <a:pPr lvl="0"/>
            <a:r>
              <a:rPr lang="en-AU" sz="1100" b="1" dirty="0"/>
              <a:t>Body pricking: </a:t>
            </a:r>
            <a:r>
              <a:rPr lang="en-AU" sz="1100" dirty="0"/>
              <a:t>Another risk you need to consider when going in for acupuncture is pricking of body. Remember that the needles can hurt or injure you if the acupuncturist not careful. Hence, it is extremely necessary to appoint an experienced therapist for the treatment. This will make sure that there are no accidents. </a:t>
            </a:r>
          </a:p>
          <a:p>
            <a:pPr lvl="0"/>
            <a:r>
              <a:rPr lang="en-AU" sz="1100" b="1" dirty="0"/>
              <a:t>Minor bleeding:</a:t>
            </a:r>
            <a:r>
              <a:rPr lang="en-AU" sz="1100" dirty="0"/>
              <a:t> There can be minor bleeding once the needles are removed. This is seen in about three </a:t>
            </a:r>
            <a:r>
              <a:rPr lang="en-AU" sz="1100" dirty="0" smtClean="0"/>
              <a:t>precent </a:t>
            </a:r>
            <a:r>
              <a:rPr lang="en-AU" sz="1100" dirty="0"/>
              <a:t>of patients. This can be stepped via holding cotton on the spot for one minute. </a:t>
            </a:r>
          </a:p>
          <a:p>
            <a:pPr lvl="0"/>
            <a:r>
              <a:rPr lang="en-AU" sz="1100" b="1" dirty="0"/>
              <a:t>Hematoma: </a:t>
            </a:r>
            <a:r>
              <a:rPr lang="en-AU" sz="1100" dirty="0"/>
              <a:t>About 2 </a:t>
            </a:r>
            <a:r>
              <a:rPr lang="en-AU" sz="1100" dirty="0" smtClean="0"/>
              <a:t>precent </a:t>
            </a:r>
            <a:r>
              <a:rPr lang="en-AU" sz="1100" dirty="0"/>
              <a:t>of the patients tend to face this acupuncture risk. The risk is seen as bruises. These tend to disappear within some days.</a:t>
            </a:r>
          </a:p>
          <a:p>
            <a:pPr lvl="0"/>
            <a:r>
              <a:rPr lang="en-AU" sz="1100" b="1" dirty="0"/>
              <a:t>Dizziness: </a:t>
            </a:r>
            <a:r>
              <a:rPr lang="en-AU" sz="1100" dirty="0"/>
              <a:t>Some people may feel Dizziness during the treatment of acupuncture. This is because some people have conscious or unconscious fear of needles. This may result in dizziness and anxiety in certain patients</a:t>
            </a:r>
            <a:r>
              <a:rPr lang="en-AU" sz="1200" dirty="0" smtClean="0"/>
              <a:t>.</a:t>
            </a:r>
            <a:endParaRPr lang="en-AU" sz="1200" dirty="0"/>
          </a:p>
        </p:txBody>
      </p:sp>
      <p:sp>
        <p:nvSpPr>
          <p:cNvPr id="5" name="TextBox 4"/>
          <p:cNvSpPr txBox="1"/>
          <p:nvPr/>
        </p:nvSpPr>
        <p:spPr>
          <a:xfrm>
            <a:off x="4644008" y="1412776"/>
            <a:ext cx="3528392" cy="4616648"/>
          </a:xfrm>
          <a:prstGeom prst="rect">
            <a:avLst/>
          </a:prstGeom>
          <a:noFill/>
        </p:spPr>
        <p:txBody>
          <a:bodyPr wrap="square" rtlCol="0">
            <a:spAutoFit/>
          </a:bodyPr>
          <a:lstStyle/>
          <a:p>
            <a:r>
              <a:rPr lang="en-AU" sz="1100" b="1" dirty="0" smtClean="0"/>
              <a:t>Nerve injury: </a:t>
            </a:r>
            <a:r>
              <a:rPr lang="en-AU" sz="1100" dirty="0" smtClean="0"/>
              <a:t>These results due to nerve puncture during acupuncture accidentally. </a:t>
            </a:r>
          </a:p>
          <a:p>
            <a:pPr lvl="0"/>
            <a:r>
              <a:rPr lang="en-AU" sz="1100" b="1" dirty="0" smtClean="0"/>
              <a:t>Brain damage: </a:t>
            </a:r>
            <a:r>
              <a:rPr lang="en-AU" sz="1100" dirty="0" smtClean="0"/>
              <a:t>This may result due to deep needling at the skull base.</a:t>
            </a:r>
          </a:p>
          <a:p>
            <a:r>
              <a:rPr lang="en-AU" sz="1100" b="1" dirty="0" smtClean="0"/>
              <a:t>Pneumothorax: </a:t>
            </a:r>
            <a:r>
              <a:rPr lang="en-AU" sz="1100" dirty="0" smtClean="0"/>
              <a:t>This is dangerous and usually results due to deep needling inside the lung. </a:t>
            </a:r>
          </a:p>
          <a:p>
            <a:pPr lvl="0"/>
            <a:r>
              <a:rPr lang="en-AU" sz="1100" b="1" dirty="0" smtClean="0"/>
              <a:t>Kidney damage: </a:t>
            </a:r>
            <a:r>
              <a:rPr lang="en-AU" sz="1100" dirty="0" smtClean="0"/>
              <a:t>Deep needling to the lower part of back can result in kidney damage. </a:t>
            </a:r>
          </a:p>
          <a:p>
            <a:r>
              <a:rPr lang="en-AU" sz="1100" b="1" dirty="0" err="1" smtClean="0"/>
              <a:t>Haemopericardium</a:t>
            </a:r>
            <a:r>
              <a:rPr lang="en-AU" sz="1100" b="1" dirty="0" smtClean="0"/>
              <a:t>: </a:t>
            </a:r>
            <a:r>
              <a:rPr lang="en-AU" sz="1100" dirty="0" smtClean="0"/>
              <a:t>This is a case where the protective membrane around the heart tends to get punctures. This results in a serious heather problem.</a:t>
            </a:r>
          </a:p>
          <a:p>
            <a:pPr lvl="0"/>
            <a:r>
              <a:rPr lang="en-AU" sz="1100" b="1" dirty="0" smtClean="0"/>
              <a:t>Pregnancy termination:</a:t>
            </a:r>
            <a:r>
              <a:rPr lang="en-AU" sz="1100" dirty="0" smtClean="0"/>
              <a:t> According to a research, it has been proved that using acupuncture points can stimulate oxytocin and adrenocorticotropic hormone (ACTH) production. </a:t>
            </a:r>
          </a:p>
          <a:p>
            <a:pPr lvl="0"/>
            <a:r>
              <a:rPr lang="en-AU" sz="1100" b="1" dirty="0" smtClean="0"/>
              <a:t>Low blood pressure:</a:t>
            </a:r>
            <a:r>
              <a:rPr lang="en-AU" sz="1100" dirty="0" smtClean="0"/>
              <a:t> Acupuncture can also result in temporary low blood pressure and this may cause the patient to faint. </a:t>
            </a:r>
          </a:p>
          <a:p>
            <a:r>
              <a:rPr lang="en-AU" sz="1100" b="1" dirty="0" smtClean="0"/>
              <a:t>Rashes:</a:t>
            </a:r>
            <a:r>
              <a:rPr lang="en-AU" sz="1100" dirty="0" smtClean="0"/>
              <a:t> Some people may be allergic to metals and this can ultimately result in allergic such as rashes. </a:t>
            </a:r>
          </a:p>
          <a:p>
            <a:endParaRPr lang="en-AU" sz="1100" dirty="0" smtClean="0"/>
          </a:p>
          <a:p>
            <a:r>
              <a:rPr lang="en-AU" sz="900" b="1" dirty="0" smtClean="0"/>
              <a:t>Other Acupuncture risks:</a:t>
            </a:r>
          </a:p>
          <a:p>
            <a:pPr lvl="0"/>
            <a:r>
              <a:rPr lang="en-AU" sz="900" dirty="0" smtClean="0"/>
              <a:t>Fainting</a:t>
            </a:r>
          </a:p>
          <a:p>
            <a:pPr lvl="0"/>
            <a:r>
              <a:rPr lang="en-AU" sz="900" dirty="0" smtClean="0"/>
              <a:t>Muscle spars </a:t>
            </a:r>
          </a:p>
          <a:p>
            <a:pPr lvl="0"/>
            <a:r>
              <a:rPr lang="en-AU" sz="900" dirty="0" smtClean="0"/>
              <a:t>Nerve damage </a:t>
            </a:r>
          </a:p>
          <a:p>
            <a:pPr lvl="0"/>
            <a:r>
              <a:rPr lang="en-AU" sz="900" dirty="0" smtClean="0"/>
              <a:t>Bleeding </a:t>
            </a:r>
          </a:p>
          <a:p>
            <a:pPr lvl="0"/>
            <a:r>
              <a:rPr lang="en-AU" sz="900" dirty="0" smtClean="0"/>
              <a:t>Muscle stiffness </a:t>
            </a:r>
          </a:p>
          <a:p>
            <a:pPr lvl="0"/>
            <a:r>
              <a:rPr lang="en-AU" sz="900" dirty="0" smtClean="0"/>
              <a:t>Fatigue </a:t>
            </a:r>
            <a:endParaRPr lang="en-AU" sz="900" dirty="0"/>
          </a:p>
        </p:txBody>
      </p:sp>
    </p:spTree>
    <p:extLst>
      <p:ext uri="{BB962C8B-B14F-4D97-AF65-F5344CB8AC3E}">
        <p14:creationId xmlns:p14="http://schemas.microsoft.com/office/powerpoint/2010/main" xmlns="" val="35340486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03648" y="1052736"/>
            <a:ext cx="3034680" cy="508918"/>
          </a:xfrm>
        </p:spPr>
        <p:txBody>
          <a:bodyPr>
            <a:normAutofit fontScale="90000"/>
          </a:bodyPr>
          <a:lstStyle/>
          <a:p>
            <a:r>
              <a:rPr lang="en-AU" dirty="0" smtClean="0"/>
              <a:t>Bibliography</a:t>
            </a:r>
            <a:endParaRPr lang="en-AU" dirty="0"/>
          </a:p>
        </p:txBody>
      </p:sp>
      <p:sp>
        <p:nvSpPr>
          <p:cNvPr id="3" name="Content Placeholder 2"/>
          <p:cNvSpPr>
            <a:spLocks noGrp="1"/>
          </p:cNvSpPr>
          <p:nvPr>
            <p:ph idx="1"/>
          </p:nvPr>
        </p:nvSpPr>
        <p:spPr>
          <a:xfrm>
            <a:off x="1259632" y="1600201"/>
            <a:ext cx="5616624" cy="2548879"/>
          </a:xfrm>
        </p:spPr>
        <p:txBody>
          <a:bodyPr/>
          <a:lstStyle/>
          <a:p>
            <a:r>
              <a:rPr lang="en-AU" dirty="0">
                <a:hlinkClick r:id="rId3"/>
              </a:rPr>
              <a:t>http://</a:t>
            </a:r>
            <a:r>
              <a:rPr lang="en-AU" dirty="0" smtClean="0">
                <a:hlinkClick r:id="rId3"/>
              </a:rPr>
              <a:t>en.wikipedia.org/wiki/Acupuncture</a:t>
            </a:r>
            <a:endParaRPr lang="en-AU" dirty="0" smtClean="0"/>
          </a:p>
          <a:p>
            <a:r>
              <a:rPr lang="en-AU" dirty="0">
                <a:hlinkClick r:id="rId4"/>
              </a:rPr>
              <a:t>http://</a:t>
            </a:r>
            <a:r>
              <a:rPr lang="en-AU" dirty="0" smtClean="0">
                <a:hlinkClick r:id="rId4"/>
              </a:rPr>
              <a:t>www.betterhealth.vic.gov.au/bhcv2/bhcarticles.nsf/pages/Acupuncture</a:t>
            </a:r>
            <a:endParaRPr lang="en-AU" dirty="0" smtClean="0"/>
          </a:p>
          <a:p>
            <a:r>
              <a:rPr lang="en-AU" dirty="0">
                <a:hlinkClick r:id="rId5"/>
              </a:rPr>
              <a:t>http://</a:t>
            </a:r>
            <a:r>
              <a:rPr lang="en-AU" dirty="0" smtClean="0">
                <a:hlinkClick r:id="rId5"/>
              </a:rPr>
              <a:t>www.healthinsite.gov.au/topics/Acupuncture</a:t>
            </a:r>
            <a:endParaRPr lang="en-AU" dirty="0" smtClean="0"/>
          </a:p>
          <a:p>
            <a:endParaRPr lang="en-AU" dirty="0"/>
          </a:p>
        </p:txBody>
      </p:sp>
    </p:spTree>
    <p:extLst>
      <p:ext uri="{BB962C8B-B14F-4D97-AF65-F5344CB8AC3E}">
        <p14:creationId xmlns:p14="http://schemas.microsoft.com/office/powerpoint/2010/main" xmlns="" val="39213306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atch">
  <a:themeElements>
    <a:clrScheme name="Custom 3">
      <a:dk1>
        <a:sysClr val="windowText" lastClr="000000"/>
      </a:dk1>
      <a:lt1>
        <a:sysClr val="window" lastClr="FFFFFF"/>
      </a:lt1>
      <a:dk2>
        <a:srgbClr val="663300"/>
      </a:dk2>
      <a:lt2>
        <a:srgbClr val="ECEDD1"/>
      </a:lt2>
      <a:accent1>
        <a:srgbClr val="FFD6AD"/>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TotalTime>
  <Words>595</Words>
  <Application>Microsoft Office PowerPoint</Application>
  <PresentationFormat>On-screen Show (4:3)</PresentationFormat>
  <Paragraphs>47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Thatch</vt:lpstr>
      <vt:lpstr>Acupuncture</vt:lpstr>
      <vt:lpstr>When it was developed?</vt:lpstr>
      <vt:lpstr>What it is?</vt:lpstr>
      <vt:lpstr>How it is able to improve  or optimise health?</vt:lpstr>
      <vt:lpstr>Any risk to health?</vt:lpstr>
      <vt:lpstr>Bibliography</vt:lpstr>
    </vt:vector>
  </TitlesOfParts>
  <Company>DEECD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Acupuncture</dc:title>
  <dc:creator>Administrator</dc:creator>
  <cp:lastModifiedBy>Jzappy</cp:lastModifiedBy>
  <cp:revision>10</cp:revision>
  <dcterms:created xsi:type="dcterms:W3CDTF">2011-10-11T22:10:38Z</dcterms:created>
  <dcterms:modified xsi:type="dcterms:W3CDTF">2011-10-13T10:57:30Z</dcterms:modified>
</cp:coreProperties>
</file>